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70" r:id="rId7"/>
    <p:sldId id="259" r:id="rId8"/>
    <p:sldId id="274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75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3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A6820-0052-42A0-A90B-7410FB0ED29A}" type="doc">
      <dgm:prSet loTypeId="urn:microsoft.com/office/officeart/2005/8/layout/process5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3171D3-F5B3-41D6-B3CF-E9B533BFDBBB}">
      <dgm:prSet/>
      <dgm:spPr/>
      <dgm:t>
        <a:bodyPr/>
        <a:lstStyle/>
        <a:p>
          <a:pPr>
            <a:defRPr cap="all"/>
          </a:pPr>
          <a:r>
            <a:rPr lang="en-US" b="0" i="0" baseline="0"/>
            <a:t>3D printing (Additive Manufacturing) is used to create complex parts in industries like aerospace and automative.</a:t>
          </a:r>
          <a:endParaRPr lang="en-US"/>
        </a:p>
      </dgm:t>
    </dgm:pt>
    <dgm:pt modelId="{49970DF2-44A6-4551-8FC1-BFD87E67031D}" type="parTrans" cxnId="{AAFB0614-EBF8-44B6-85C2-A2DA1C6F29D7}">
      <dgm:prSet/>
      <dgm:spPr/>
      <dgm:t>
        <a:bodyPr/>
        <a:lstStyle/>
        <a:p>
          <a:endParaRPr lang="en-US"/>
        </a:p>
      </dgm:t>
    </dgm:pt>
    <dgm:pt modelId="{14E3F2B8-1C65-484B-92A4-31E83EFD7B9E}" type="sibTrans" cxnId="{AAFB0614-EBF8-44B6-85C2-A2DA1C6F29D7}">
      <dgm:prSet/>
      <dgm:spPr/>
      <dgm:t>
        <a:bodyPr/>
        <a:lstStyle/>
        <a:p>
          <a:endParaRPr lang="en-US"/>
        </a:p>
      </dgm:t>
    </dgm:pt>
    <dgm:pt modelId="{0AD923B4-178F-4E51-941B-A717D6013E2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These materiales can experience fatigue failure due to repeated stress over time.</a:t>
          </a:r>
        </a:p>
      </dgm:t>
    </dgm:pt>
    <dgm:pt modelId="{190C7AF4-E47C-4CB7-8105-66F9499C72A9}" type="parTrans" cxnId="{16604BA5-9747-41E0-B1BF-22F155227D4C}">
      <dgm:prSet/>
      <dgm:spPr/>
      <dgm:t>
        <a:bodyPr/>
        <a:lstStyle/>
        <a:p>
          <a:endParaRPr lang="en-US"/>
        </a:p>
      </dgm:t>
    </dgm:pt>
    <dgm:pt modelId="{1E5B107E-1E93-40B1-9C0B-E1033F9741BE}" type="sibTrans" cxnId="{16604BA5-9747-41E0-B1BF-22F155227D4C}">
      <dgm:prSet/>
      <dgm:spPr/>
      <dgm:t>
        <a:bodyPr/>
        <a:lstStyle/>
        <a:p>
          <a:endParaRPr lang="en-US"/>
        </a:p>
      </dgm:t>
    </dgm:pt>
    <dgm:pt modelId="{BDBDF98A-7BE3-49C0-8A02-5AA61DE473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Traditional analysis m</a:t>
          </a:r>
          <a:r>
            <a:rPr lang="en-US"/>
            <a:t>ethods are slow, manual, and prone to errors.</a:t>
          </a:r>
        </a:p>
      </dgm:t>
    </dgm:pt>
    <dgm:pt modelId="{717B37FD-F5A3-46F3-B341-A2D45755E76F}" type="parTrans" cxnId="{DB47CC50-4984-448A-8DDA-3E792C791DB5}">
      <dgm:prSet/>
      <dgm:spPr/>
      <dgm:t>
        <a:bodyPr/>
        <a:lstStyle/>
        <a:p>
          <a:endParaRPr lang="en-US"/>
        </a:p>
      </dgm:t>
    </dgm:pt>
    <dgm:pt modelId="{A147A694-04C3-404D-8742-0B071BD54826}" type="sibTrans" cxnId="{DB47CC50-4984-448A-8DDA-3E792C791DB5}">
      <dgm:prSet/>
      <dgm:spPr/>
      <dgm:t>
        <a:bodyPr/>
        <a:lstStyle/>
        <a:p>
          <a:endParaRPr lang="en-US"/>
        </a:p>
      </dgm:t>
    </dgm:pt>
    <dgm:pt modelId="{3EC58DF5-73A8-48F2-A7B7-1576EA8E19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Our solution: Using AI and image processing to automate and improve this analysis.</a:t>
          </a:r>
        </a:p>
      </dgm:t>
    </dgm:pt>
    <dgm:pt modelId="{64E41F66-3B59-4298-AE4C-BE1F44ED6DEE}" type="parTrans" cxnId="{F8257E93-25F8-443A-9CC5-52C3DD831F70}">
      <dgm:prSet/>
      <dgm:spPr/>
      <dgm:t>
        <a:bodyPr/>
        <a:lstStyle/>
        <a:p>
          <a:endParaRPr lang="en-US"/>
        </a:p>
      </dgm:t>
    </dgm:pt>
    <dgm:pt modelId="{6142D578-2567-496D-9189-8466414B67FF}" type="sibTrans" cxnId="{F8257E93-25F8-443A-9CC5-52C3DD831F70}">
      <dgm:prSet/>
      <dgm:spPr/>
      <dgm:t>
        <a:bodyPr/>
        <a:lstStyle/>
        <a:p>
          <a:endParaRPr lang="en-US"/>
        </a:p>
      </dgm:t>
    </dgm:pt>
    <dgm:pt modelId="{69E0B960-E41D-414D-A26C-54FB9C0CCF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Benefits: Faster, Automate vs manual, More accurate, better failure prediction. </a:t>
          </a:r>
          <a:r>
            <a:rPr lang="en-US" b="0" i="0" baseline="0"/>
            <a:t> </a:t>
          </a:r>
          <a:endParaRPr lang="en-US"/>
        </a:p>
      </dgm:t>
    </dgm:pt>
    <dgm:pt modelId="{F5A606BA-EE40-4261-9B25-1211128FDDFF}" type="parTrans" cxnId="{D86DCEDF-EFAE-4F6E-8306-B84BFBDE6BE0}">
      <dgm:prSet/>
      <dgm:spPr/>
      <dgm:t>
        <a:bodyPr/>
        <a:lstStyle/>
        <a:p>
          <a:endParaRPr lang="en-US"/>
        </a:p>
      </dgm:t>
    </dgm:pt>
    <dgm:pt modelId="{20052685-8186-4127-81A2-6A9957C75FEE}" type="sibTrans" cxnId="{D86DCEDF-EFAE-4F6E-8306-B84BFBDE6BE0}">
      <dgm:prSet/>
      <dgm:spPr/>
      <dgm:t>
        <a:bodyPr/>
        <a:lstStyle/>
        <a:p>
          <a:endParaRPr lang="en-US"/>
        </a:p>
      </dgm:t>
    </dgm:pt>
    <dgm:pt modelId="{910E401F-6B48-4F80-B0D7-F6195786AFBE}" type="pres">
      <dgm:prSet presAssocID="{89FA6820-0052-42A0-A90B-7410FB0ED29A}" presName="diagram" presStyleCnt="0">
        <dgm:presLayoutVars>
          <dgm:dir/>
          <dgm:resizeHandles val="exact"/>
        </dgm:presLayoutVars>
      </dgm:prSet>
      <dgm:spPr/>
    </dgm:pt>
    <dgm:pt modelId="{9BE15DDC-5975-4C16-83D9-4D3EA1F6DF05}" type="pres">
      <dgm:prSet presAssocID="{D33171D3-F5B3-41D6-B3CF-E9B533BFDBBB}" presName="node" presStyleLbl="node1" presStyleIdx="0" presStyleCnt="5">
        <dgm:presLayoutVars>
          <dgm:bulletEnabled val="1"/>
        </dgm:presLayoutVars>
      </dgm:prSet>
      <dgm:spPr/>
    </dgm:pt>
    <dgm:pt modelId="{A5644BEC-8594-46FA-84AB-4F5735C4CD98}" type="pres">
      <dgm:prSet presAssocID="{14E3F2B8-1C65-484B-92A4-31E83EFD7B9E}" presName="sibTrans" presStyleLbl="sibTrans2D1" presStyleIdx="0" presStyleCnt="4"/>
      <dgm:spPr/>
    </dgm:pt>
    <dgm:pt modelId="{A1648923-7BC0-4556-AB67-73DEE2FBEEC0}" type="pres">
      <dgm:prSet presAssocID="{14E3F2B8-1C65-484B-92A4-31E83EFD7B9E}" presName="connectorText" presStyleLbl="sibTrans2D1" presStyleIdx="0" presStyleCnt="4"/>
      <dgm:spPr/>
    </dgm:pt>
    <dgm:pt modelId="{BD283AFC-40E3-4AA4-BF6F-5CE86498FA11}" type="pres">
      <dgm:prSet presAssocID="{0AD923B4-178F-4E51-941B-A717D6013E28}" presName="node" presStyleLbl="node1" presStyleIdx="1" presStyleCnt="5">
        <dgm:presLayoutVars>
          <dgm:bulletEnabled val="1"/>
        </dgm:presLayoutVars>
      </dgm:prSet>
      <dgm:spPr/>
    </dgm:pt>
    <dgm:pt modelId="{8E109B55-F2C4-4032-B4BE-3317D1A46C43}" type="pres">
      <dgm:prSet presAssocID="{1E5B107E-1E93-40B1-9C0B-E1033F9741BE}" presName="sibTrans" presStyleLbl="sibTrans2D1" presStyleIdx="1" presStyleCnt="4"/>
      <dgm:spPr/>
    </dgm:pt>
    <dgm:pt modelId="{4BC4029F-DFC7-44D9-ABFF-7867A45731E3}" type="pres">
      <dgm:prSet presAssocID="{1E5B107E-1E93-40B1-9C0B-E1033F9741BE}" presName="connectorText" presStyleLbl="sibTrans2D1" presStyleIdx="1" presStyleCnt="4"/>
      <dgm:spPr/>
    </dgm:pt>
    <dgm:pt modelId="{81829852-2FB5-4DBD-83B6-2360345371FB}" type="pres">
      <dgm:prSet presAssocID="{BDBDF98A-7BE3-49C0-8A02-5AA61DE4731C}" presName="node" presStyleLbl="node1" presStyleIdx="2" presStyleCnt="5">
        <dgm:presLayoutVars>
          <dgm:bulletEnabled val="1"/>
        </dgm:presLayoutVars>
      </dgm:prSet>
      <dgm:spPr/>
    </dgm:pt>
    <dgm:pt modelId="{D5D6CF2C-FF9A-4EBE-A51B-2A54B812BADC}" type="pres">
      <dgm:prSet presAssocID="{A147A694-04C3-404D-8742-0B071BD54826}" presName="sibTrans" presStyleLbl="sibTrans2D1" presStyleIdx="2" presStyleCnt="4"/>
      <dgm:spPr/>
    </dgm:pt>
    <dgm:pt modelId="{CEFD30A3-8215-45A3-8C5E-6C3D70D9BD17}" type="pres">
      <dgm:prSet presAssocID="{A147A694-04C3-404D-8742-0B071BD54826}" presName="connectorText" presStyleLbl="sibTrans2D1" presStyleIdx="2" presStyleCnt="4"/>
      <dgm:spPr/>
    </dgm:pt>
    <dgm:pt modelId="{B9908C32-1F7B-455A-B38B-83F1D301BFAD}" type="pres">
      <dgm:prSet presAssocID="{3EC58DF5-73A8-48F2-A7B7-1576EA8E19A7}" presName="node" presStyleLbl="node1" presStyleIdx="3" presStyleCnt="5">
        <dgm:presLayoutVars>
          <dgm:bulletEnabled val="1"/>
        </dgm:presLayoutVars>
      </dgm:prSet>
      <dgm:spPr/>
    </dgm:pt>
    <dgm:pt modelId="{67011B8D-116D-4DAE-9056-26B45E10B0EF}" type="pres">
      <dgm:prSet presAssocID="{6142D578-2567-496D-9189-8466414B67FF}" presName="sibTrans" presStyleLbl="sibTrans2D1" presStyleIdx="3" presStyleCnt="4"/>
      <dgm:spPr/>
    </dgm:pt>
    <dgm:pt modelId="{24CDD575-1C57-4ED0-B1DB-1E777ADD39FA}" type="pres">
      <dgm:prSet presAssocID="{6142D578-2567-496D-9189-8466414B67FF}" presName="connectorText" presStyleLbl="sibTrans2D1" presStyleIdx="3" presStyleCnt="4"/>
      <dgm:spPr/>
    </dgm:pt>
    <dgm:pt modelId="{0A5D1BAB-109D-45CF-AE27-02C2F135AC31}" type="pres">
      <dgm:prSet presAssocID="{69E0B960-E41D-414D-A26C-54FB9C0CCFAE}" presName="node" presStyleLbl="node1" presStyleIdx="4" presStyleCnt="5">
        <dgm:presLayoutVars>
          <dgm:bulletEnabled val="1"/>
        </dgm:presLayoutVars>
      </dgm:prSet>
      <dgm:spPr/>
    </dgm:pt>
  </dgm:ptLst>
  <dgm:cxnLst>
    <dgm:cxn modelId="{885A7004-4BE1-48B1-A5D7-A2FD1682490D}" type="presOf" srcId="{14E3F2B8-1C65-484B-92A4-31E83EFD7B9E}" destId="{A1648923-7BC0-4556-AB67-73DEE2FBEEC0}" srcOrd="1" destOrd="0" presId="urn:microsoft.com/office/officeart/2005/8/layout/process5"/>
    <dgm:cxn modelId="{405FEC04-D585-41FE-9314-1078A6227BC2}" type="presOf" srcId="{1E5B107E-1E93-40B1-9C0B-E1033F9741BE}" destId="{8E109B55-F2C4-4032-B4BE-3317D1A46C43}" srcOrd="0" destOrd="0" presId="urn:microsoft.com/office/officeart/2005/8/layout/process5"/>
    <dgm:cxn modelId="{8677B706-1986-4233-B274-D9465EFDD4EB}" type="presOf" srcId="{0AD923B4-178F-4E51-941B-A717D6013E28}" destId="{BD283AFC-40E3-4AA4-BF6F-5CE86498FA11}" srcOrd="0" destOrd="0" presId="urn:microsoft.com/office/officeart/2005/8/layout/process5"/>
    <dgm:cxn modelId="{AAFB0614-EBF8-44B6-85C2-A2DA1C6F29D7}" srcId="{89FA6820-0052-42A0-A90B-7410FB0ED29A}" destId="{D33171D3-F5B3-41D6-B3CF-E9B533BFDBBB}" srcOrd="0" destOrd="0" parTransId="{49970DF2-44A6-4551-8FC1-BFD87E67031D}" sibTransId="{14E3F2B8-1C65-484B-92A4-31E83EFD7B9E}"/>
    <dgm:cxn modelId="{8ED3951A-E2AF-4610-87A1-9BF03DD53AEF}" type="presOf" srcId="{BDBDF98A-7BE3-49C0-8A02-5AA61DE4731C}" destId="{81829852-2FB5-4DBD-83B6-2360345371FB}" srcOrd="0" destOrd="0" presId="urn:microsoft.com/office/officeart/2005/8/layout/process5"/>
    <dgm:cxn modelId="{0B174120-F6DE-43B6-8C6C-780FAABA6249}" type="presOf" srcId="{6142D578-2567-496D-9189-8466414B67FF}" destId="{67011B8D-116D-4DAE-9056-26B45E10B0EF}" srcOrd="0" destOrd="0" presId="urn:microsoft.com/office/officeart/2005/8/layout/process5"/>
    <dgm:cxn modelId="{42005145-D757-4CA7-8F20-F7D7BC547955}" type="presOf" srcId="{1E5B107E-1E93-40B1-9C0B-E1033F9741BE}" destId="{4BC4029F-DFC7-44D9-ABFF-7867A45731E3}" srcOrd="1" destOrd="0" presId="urn:microsoft.com/office/officeart/2005/8/layout/process5"/>
    <dgm:cxn modelId="{DB47CC50-4984-448A-8DDA-3E792C791DB5}" srcId="{89FA6820-0052-42A0-A90B-7410FB0ED29A}" destId="{BDBDF98A-7BE3-49C0-8A02-5AA61DE4731C}" srcOrd="2" destOrd="0" parTransId="{717B37FD-F5A3-46F3-B341-A2D45755E76F}" sibTransId="{A147A694-04C3-404D-8742-0B071BD54826}"/>
    <dgm:cxn modelId="{06EB4872-3D91-4372-BD3C-A527C0CC324F}" type="presOf" srcId="{A147A694-04C3-404D-8742-0B071BD54826}" destId="{D5D6CF2C-FF9A-4EBE-A51B-2A54B812BADC}" srcOrd="0" destOrd="0" presId="urn:microsoft.com/office/officeart/2005/8/layout/process5"/>
    <dgm:cxn modelId="{D2487953-4D9E-4CB7-8028-832A7C0382C7}" type="presOf" srcId="{89FA6820-0052-42A0-A90B-7410FB0ED29A}" destId="{910E401F-6B48-4F80-B0D7-F6195786AFBE}" srcOrd="0" destOrd="0" presId="urn:microsoft.com/office/officeart/2005/8/layout/process5"/>
    <dgm:cxn modelId="{B96E9B91-01E7-4F5F-9DBA-90DD7D323858}" type="presOf" srcId="{A147A694-04C3-404D-8742-0B071BD54826}" destId="{CEFD30A3-8215-45A3-8C5E-6C3D70D9BD17}" srcOrd="1" destOrd="0" presId="urn:microsoft.com/office/officeart/2005/8/layout/process5"/>
    <dgm:cxn modelId="{F8257E93-25F8-443A-9CC5-52C3DD831F70}" srcId="{89FA6820-0052-42A0-A90B-7410FB0ED29A}" destId="{3EC58DF5-73A8-48F2-A7B7-1576EA8E19A7}" srcOrd="3" destOrd="0" parTransId="{64E41F66-3B59-4298-AE4C-BE1F44ED6DEE}" sibTransId="{6142D578-2567-496D-9189-8466414B67FF}"/>
    <dgm:cxn modelId="{BEE69C9E-5D01-47FF-B212-F63A5781D7DB}" type="presOf" srcId="{3EC58DF5-73A8-48F2-A7B7-1576EA8E19A7}" destId="{B9908C32-1F7B-455A-B38B-83F1D301BFAD}" srcOrd="0" destOrd="0" presId="urn:microsoft.com/office/officeart/2005/8/layout/process5"/>
    <dgm:cxn modelId="{6BE210A1-0ED0-4ED2-96FE-D045C0CAF7E9}" type="presOf" srcId="{14E3F2B8-1C65-484B-92A4-31E83EFD7B9E}" destId="{A5644BEC-8594-46FA-84AB-4F5735C4CD98}" srcOrd="0" destOrd="0" presId="urn:microsoft.com/office/officeart/2005/8/layout/process5"/>
    <dgm:cxn modelId="{16604BA5-9747-41E0-B1BF-22F155227D4C}" srcId="{89FA6820-0052-42A0-A90B-7410FB0ED29A}" destId="{0AD923B4-178F-4E51-941B-A717D6013E28}" srcOrd="1" destOrd="0" parTransId="{190C7AF4-E47C-4CB7-8105-66F9499C72A9}" sibTransId="{1E5B107E-1E93-40B1-9C0B-E1033F9741BE}"/>
    <dgm:cxn modelId="{D77CFBC9-25A4-48B5-9BAE-2D2E86E2D268}" type="presOf" srcId="{69E0B960-E41D-414D-A26C-54FB9C0CCFAE}" destId="{0A5D1BAB-109D-45CF-AE27-02C2F135AC31}" srcOrd="0" destOrd="0" presId="urn:microsoft.com/office/officeart/2005/8/layout/process5"/>
    <dgm:cxn modelId="{D86DCEDF-EFAE-4F6E-8306-B84BFBDE6BE0}" srcId="{89FA6820-0052-42A0-A90B-7410FB0ED29A}" destId="{69E0B960-E41D-414D-A26C-54FB9C0CCFAE}" srcOrd="4" destOrd="0" parTransId="{F5A606BA-EE40-4261-9B25-1211128FDDFF}" sibTransId="{20052685-8186-4127-81A2-6A9957C75FEE}"/>
    <dgm:cxn modelId="{221D1DF3-2E92-4FD7-8086-7A9414599B85}" type="presOf" srcId="{D33171D3-F5B3-41D6-B3CF-E9B533BFDBBB}" destId="{9BE15DDC-5975-4C16-83D9-4D3EA1F6DF05}" srcOrd="0" destOrd="0" presId="urn:microsoft.com/office/officeart/2005/8/layout/process5"/>
    <dgm:cxn modelId="{A1094CF8-3B26-4328-941E-358C7BAC53FA}" type="presOf" srcId="{6142D578-2567-496D-9189-8466414B67FF}" destId="{24CDD575-1C57-4ED0-B1DB-1E777ADD39FA}" srcOrd="1" destOrd="0" presId="urn:microsoft.com/office/officeart/2005/8/layout/process5"/>
    <dgm:cxn modelId="{D4181CC8-B174-4901-9D55-2DA5BACA507F}" type="presParOf" srcId="{910E401F-6B48-4F80-B0D7-F6195786AFBE}" destId="{9BE15DDC-5975-4C16-83D9-4D3EA1F6DF05}" srcOrd="0" destOrd="0" presId="urn:microsoft.com/office/officeart/2005/8/layout/process5"/>
    <dgm:cxn modelId="{E98F1023-C84E-4F66-A038-FF82BB5695C8}" type="presParOf" srcId="{910E401F-6B48-4F80-B0D7-F6195786AFBE}" destId="{A5644BEC-8594-46FA-84AB-4F5735C4CD98}" srcOrd="1" destOrd="0" presId="urn:microsoft.com/office/officeart/2005/8/layout/process5"/>
    <dgm:cxn modelId="{4961E845-3BA0-43BE-825E-DEEC4C58FB85}" type="presParOf" srcId="{A5644BEC-8594-46FA-84AB-4F5735C4CD98}" destId="{A1648923-7BC0-4556-AB67-73DEE2FBEEC0}" srcOrd="0" destOrd="0" presId="urn:microsoft.com/office/officeart/2005/8/layout/process5"/>
    <dgm:cxn modelId="{2B80E0DF-5E59-43A5-96B5-E015118114D0}" type="presParOf" srcId="{910E401F-6B48-4F80-B0D7-F6195786AFBE}" destId="{BD283AFC-40E3-4AA4-BF6F-5CE86498FA11}" srcOrd="2" destOrd="0" presId="urn:microsoft.com/office/officeart/2005/8/layout/process5"/>
    <dgm:cxn modelId="{F5382D66-4F56-4802-B567-309CE21BFDCE}" type="presParOf" srcId="{910E401F-6B48-4F80-B0D7-F6195786AFBE}" destId="{8E109B55-F2C4-4032-B4BE-3317D1A46C43}" srcOrd="3" destOrd="0" presId="urn:microsoft.com/office/officeart/2005/8/layout/process5"/>
    <dgm:cxn modelId="{ED699A90-3B60-4352-9ED1-AF1B17456167}" type="presParOf" srcId="{8E109B55-F2C4-4032-B4BE-3317D1A46C43}" destId="{4BC4029F-DFC7-44D9-ABFF-7867A45731E3}" srcOrd="0" destOrd="0" presId="urn:microsoft.com/office/officeart/2005/8/layout/process5"/>
    <dgm:cxn modelId="{EC9FEE62-7F02-4AB1-8B9D-87563D5EC29A}" type="presParOf" srcId="{910E401F-6B48-4F80-B0D7-F6195786AFBE}" destId="{81829852-2FB5-4DBD-83B6-2360345371FB}" srcOrd="4" destOrd="0" presId="urn:microsoft.com/office/officeart/2005/8/layout/process5"/>
    <dgm:cxn modelId="{14C60523-8078-4D97-A663-6649F7B38FFA}" type="presParOf" srcId="{910E401F-6B48-4F80-B0D7-F6195786AFBE}" destId="{D5D6CF2C-FF9A-4EBE-A51B-2A54B812BADC}" srcOrd="5" destOrd="0" presId="urn:microsoft.com/office/officeart/2005/8/layout/process5"/>
    <dgm:cxn modelId="{9E06B018-0ED9-403D-9BD9-1077C615D431}" type="presParOf" srcId="{D5D6CF2C-FF9A-4EBE-A51B-2A54B812BADC}" destId="{CEFD30A3-8215-45A3-8C5E-6C3D70D9BD17}" srcOrd="0" destOrd="0" presId="urn:microsoft.com/office/officeart/2005/8/layout/process5"/>
    <dgm:cxn modelId="{1A20AFBE-4A8F-4792-B3E2-E13225871393}" type="presParOf" srcId="{910E401F-6B48-4F80-B0D7-F6195786AFBE}" destId="{B9908C32-1F7B-455A-B38B-83F1D301BFAD}" srcOrd="6" destOrd="0" presId="urn:microsoft.com/office/officeart/2005/8/layout/process5"/>
    <dgm:cxn modelId="{16FDFA3F-8E71-4915-9F31-7E5B34F0E5F3}" type="presParOf" srcId="{910E401F-6B48-4F80-B0D7-F6195786AFBE}" destId="{67011B8D-116D-4DAE-9056-26B45E10B0EF}" srcOrd="7" destOrd="0" presId="urn:microsoft.com/office/officeart/2005/8/layout/process5"/>
    <dgm:cxn modelId="{BBB897CC-BE5C-49D2-8C15-0787F3F57E2B}" type="presParOf" srcId="{67011B8D-116D-4DAE-9056-26B45E10B0EF}" destId="{24CDD575-1C57-4ED0-B1DB-1E777ADD39FA}" srcOrd="0" destOrd="0" presId="urn:microsoft.com/office/officeart/2005/8/layout/process5"/>
    <dgm:cxn modelId="{A347F55A-9CA0-4666-AFF1-A8E9C0AD9649}" type="presParOf" srcId="{910E401F-6B48-4F80-B0D7-F6195786AFBE}" destId="{0A5D1BAB-109D-45CF-AE27-02C2F135AC3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15DDC-5975-4C16-83D9-4D3EA1F6DF05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baseline="0"/>
            <a:t>3D printing (Additive Manufacturing) is used to create complex parts in industries like aerospace and automative.</a:t>
          </a:r>
          <a:endParaRPr lang="en-US" sz="1600" kern="1200"/>
        </a:p>
      </dsp:txBody>
      <dsp:txXfrm>
        <a:off x="144776" y="50451"/>
        <a:ext cx="2620721" cy="1534246"/>
      </dsp:txXfrm>
    </dsp:sp>
    <dsp:sp modelId="{A5644BEC-8594-46FA-84AB-4F5735C4CD98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52255" y="615490"/>
        <a:ext cx="403082" cy="404168"/>
      </dsp:txXfrm>
    </dsp:sp>
    <dsp:sp modelId="{BD283AFC-40E3-4AA4-BF6F-5CE86498FA11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These materiales can experience fatigue failure due to repeated stress over time.</a:t>
          </a:r>
        </a:p>
      </dsp:txBody>
      <dsp:txXfrm>
        <a:off x="3947439" y="50451"/>
        <a:ext cx="2620721" cy="1534246"/>
      </dsp:txXfrm>
    </dsp:sp>
    <dsp:sp modelId="{8E109B55-F2C4-4032-B4BE-3317D1A46C43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854918" y="615490"/>
        <a:ext cx="403082" cy="404168"/>
      </dsp:txXfrm>
    </dsp:sp>
    <dsp:sp modelId="{81829852-2FB5-4DBD-83B6-2360345371FB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baseline="0"/>
            <a:t>Traditional analysis m</a:t>
          </a:r>
          <a:r>
            <a:rPr lang="en-US" sz="1600" kern="1200"/>
            <a:t>ethods are slow, manual, and prone to errors.</a:t>
          </a:r>
        </a:p>
      </dsp:txBody>
      <dsp:txXfrm>
        <a:off x="7750101" y="50451"/>
        <a:ext cx="2620721" cy="1534246"/>
      </dsp:txXfrm>
    </dsp:sp>
    <dsp:sp modelId="{D5D6CF2C-FF9A-4EBE-A51B-2A54B812BADC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8858378" y="1871456"/>
        <a:ext cx="404168" cy="403082"/>
      </dsp:txXfrm>
    </dsp:sp>
    <dsp:sp modelId="{B9908C32-1F7B-455A-B38B-83F1D301BFAD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Our solution: Using AI and image processing to automate and improve this analysis.</a:t>
          </a:r>
        </a:p>
      </dsp:txBody>
      <dsp:txXfrm>
        <a:off x="7750101" y="2766639"/>
        <a:ext cx="2620721" cy="1534246"/>
      </dsp:txXfrm>
    </dsp:sp>
    <dsp:sp modelId="{67011B8D-116D-4DAE-9056-26B45E10B0EF}">
      <dsp:nvSpPr>
        <dsp:cNvPr id="0" name=""/>
        <dsp:cNvSpPr/>
      </dsp:nvSpPr>
      <dsp:spPr>
        <a:xfrm rot="10800000">
          <a:off x="6887512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7060261" y="3331678"/>
        <a:ext cx="403082" cy="404168"/>
      </dsp:txXfrm>
    </dsp:sp>
    <dsp:sp modelId="{0A5D1BAB-109D-45CF-AE27-02C2F135AC31}">
      <dsp:nvSpPr>
        <dsp:cNvPr id="0" name=""/>
        <dsp:cNvSpPr/>
      </dsp:nvSpPr>
      <dsp:spPr>
        <a:xfrm>
          <a:off x="3899706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Benefits: Faster, Automate vs manual, More accurate, better failure prediction. </a:t>
          </a:r>
          <a:r>
            <a:rPr lang="en-US" sz="1600" b="0" i="0" kern="1200" baseline="0"/>
            <a:t> </a:t>
          </a:r>
          <a:endParaRPr lang="en-US" sz="1600" kern="1200"/>
        </a:p>
      </dsp:txBody>
      <dsp:txXfrm>
        <a:off x="3947439" y="2766639"/>
        <a:ext cx="2620721" cy="1534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0E3610-6B2B-6AE2-26C4-94B0596A5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A34E6DD-7BA2-928C-FB5B-1F10DC860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D4FB979-D62B-D02A-2CE9-D773B6AB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F92B3C9-041F-E7FB-6576-D5E027DC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29117B9-025D-92F9-3469-90237765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894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756F97-FF66-8083-BF41-A0EFB8D9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CE3AA6D-C5DB-D310-4393-D6A53E87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ADA9079-2ADA-6C5B-63EC-C02CC49A6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8E906B7-0080-1A73-956F-1F4EE1B6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3235F0A-96E7-201C-B45C-EBCF4EDC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088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B81E18C-1B61-5F4B-8D23-E9AD9255B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B88D643-331B-2864-E6DE-8A415952B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85FB694-0BDD-6C6C-492E-C7C67ED2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89E3B8C-B79D-7F6A-6728-4C68B649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F3FB53-09BA-92E5-C66A-1D66E4D1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529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7E2B44-11C0-6437-F9C6-2D945F4E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57BBE0-C0DF-303C-6064-B8CFB0F9B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EF46977-B8C7-F45C-3043-3AAAFFAC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E7B896D-AFD2-06BC-031E-4ECCD4C1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EC1EBD7-BE73-52BC-64A4-219B1494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148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BCC2FA-1EE5-CD0D-B617-A7E392E1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9976CE8-13D9-B5DA-B555-6698F4CB8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80C9E03-F828-4D09-2E19-167926066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00B94E4-AF46-D076-CF3F-72E3C0D8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27A7844-A749-D2AA-6B33-41EDD9D8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7500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E9D999-7927-E5C8-E2D4-E9BDE70C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D1203FB-8F32-A5F4-BA57-822E806C2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795ADBC-2C22-D7F5-897F-A0D576F1B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E483691-0444-4787-7236-C0173D447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6959BC9-BE00-169E-E361-6F11F18F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B79B0C6-6475-70DD-5978-617D8899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590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A32090-8803-3435-6A02-BDAE5DE0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0F56C94-F59B-1985-029A-D8034EA55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E99B6DB-E16A-EC67-2E28-48CDEB8DF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D1BC16D-357C-B322-80B6-0C07DEB64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CC2A56B-2A3C-58B8-D05D-6F485E837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6EF638F-35F3-CD0C-F5C4-C89B34E2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156623EF-717F-0EA2-6B6F-467FF480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86A93D5-9F80-832D-AEE3-C8627AD1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538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CE36DB-DF72-732D-1A35-C81DECDD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E53BBE9-91BF-D626-71E3-FA1933F9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11A78F6-EA79-0245-C3DE-37AC446A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5F2A3AC-A87E-18B7-A5D4-38E0EA23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904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18CCBA1-8888-8CC2-9548-6C59A501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41296483-B193-768F-B370-4DBC3A12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94BCD4B-D254-2B69-B491-6CCC84D4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714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E0ABE1-9D7D-9362-AAE5-43AB7A03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7613A99-A54A-DD1D-D111-F33861B93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1A0C6DE-E8CF-6BF0-9639-37BB8421E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4273765-011F-AA45-B293-8868C839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845A696-7251-1B14-E4D3-1D02797B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4D91E3A-48D0-622A-1BF3-0EF5A71F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662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B85C359-D0A8-0349-B58E-1737E795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2C9DDE34-E3FC-926C-5767-852586F5B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AC17EE9-B8CC-F472-0C8E-F09D00816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727E66B-25B8-4BA2-09C8-11831FEAA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06E96D1-EE86-4699-DAF3-14DC0986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16EA4A2-13D8-50DC-605F-B5DCA51C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543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ED52E69-8E2B-DCB4-AF0E-AA5749E9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08B6801-7AEC-A937-B722-469E23403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6E6F890-BA46-A031-54F6-5CEDA3270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663A509-A302-3359-45DD-A1686D1DE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8B9474-0512-FBA5-6342-57C13C182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00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אומנות אלגוריתמים, אומנות, צילום מסך, צבעוני&#10;&#10;התיאור נוצר באופן אוטומטי">
            <a:extLst>
              <a:ext uri="{FF2B5EF4-FFF2-40B4-BE49-F238E27FC236}">
                <a16:creationId xmlns:a16="http://schemas.microsoft.com/office/drawing/2014/main" id="{1F04A9B0-9165-6E25-BD8A-51C2DD8F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0" r="9089" b="161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BED669B-EF05-C395-38F9-DADD29D95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Jonatan </a:t>
            </a:r>
            <a:r>
              <a:rPr lang="en-US" sz="2000"/>
              <a:t>Boritski</a:t>
            </a:r>
            <a:endParaRPr lang="en-US" sz="2000" dirty="0"/>
          </a:p>
          <a:p>
            <a:pPr algn="l"/>
            <a:r>
              <a:rPr lang="en-US" sz="2000"/>
              <a:t>Avichay</a:t>
            </a:r>
            <a:r>
              <a:rPr lang="en-US" sz="2000" dirty="0"/>
              <a:t> </a:t>
            </a:r>
            <a:r>
              <a:rPr lang="en-US" sz="2000"/>
              <a:t>Mazin</a:t>
            </a:r>
            <a:endParaRPr lang="he-IL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B4E0C28-46AB-3B48-DEF1-584BAB0E75C4}"/>
              </a:ext>
            </a:extLst>
          </p:cNvPr>
          <p:cNvSpPr txBox="1"/>
          <p:nvPr/>
        </p:nvSpPr>
        <p:spPr>
          <a:xfrm>
            <a:off x="335339" y="888465"/>
            <a:ext cx="493493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/>
              <a:t>Using AI and Image Processing to Improve Fatigue Failure Analysis in 3D-Printed Materials</a:t>
            </a:r>
            <a:endParaRPr lang="he-IL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6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C1F019E-8FE6-E2E2-E2B7-B28EB036DFD6}"/>
              </a:ext>
            </a:extLst>
          </p:cNvPr>
          <p:cNvSpPr txBox="1"/>
          <p:nvPr/>
        </p:nvSpPr>
        <p:spPr>
          <a:xfrm>
            <a:off x="420524" y="2699581"/>
            <a:ext cx="348380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of the Process- 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Heatmap using </a:t>
            </a:r>
            <a:r>
              <a:rPr lang="en-US" sz="4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sobel</a:t>
            </a: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operator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תמונה 5" descr="תמונה שמכילה עיגול, צילום מסך, ספרה">
            <a:extLst>
              <a:ext uri="{FF2B5EF4-FFF2-40B4-BE49-F238E27FC236}">
                <a16:creationId xmlns:a16="http://schemas.microsoft.com/office/drawing/2014/main" id="{89DCD974-1E17-4E79-F819-963A829EE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95" y="272374"/>
            <a:ext cx="6326640" cy="62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2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12F689E-30E9-883F-3E65-07E47BD38508}"/>
              </a:ext>
            </a:extLst>
          </p:cNvPr>
          <p:cNvSpPr txBox="1"/>
          <p:nvPr/>
        </p:nvSpPr>
        <p:spPr>
          <a:xfrm>
            <a:off x="280661" y="2796289"/>
            <a:ext cx="323102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Visulaization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of the Process</a:t>
            </a:r>
            <a:r>
              <a:rPr lang="en-US" sz="3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Labeling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F270D3E-E96E-C932-7046-5573427E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072" y="1147864"/>
            <a:ext cx="7706664" cy="47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8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C5AF8-EB58-BCF2-A117-5C543DE81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4DCC7D-8391-AE21-ABCC-6086D8ED1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BBAADF-E871-F225-54F2-FF309674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B729AB-AEDB-F1ED-B3D8-A89F9CF11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3601A9-5BEA-CEF9-AF45-32D3EA8FB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6B30A7A-D934-2FE6-5B58-31D6B121C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7AC4072-F015-7FB0-78E0-99EDD72835D0}"/>
              </a:ext>
            </a:extLst>
          </p:cNvPr>
          <p:cNvSpPr txBox="1"/>
          <p:nvPr/>
        </p:nvSpPr>
        <p:spPr>
          <a:xfrm>
            <a:off x="280661" y="2588470"/>
            <a:ext cx="3401877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</a:rPr>
              <a:t>Visualization of the Process – </a:t>
            </a:r>
          </a:p>
          <a:p>
            <a:pPr algn="l"/>
            <a:r>
              <a:rPr lang="en-US" sz="3600" b="1" dirty="0">
                <a:solidFill>
                  <a:schemeClr val="bg1"/>
                </a:solidFill>
              </a:rPr>
              <a:t>Get ellipse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6C9686E-7675-6DC8-DEA2-ECD94AEC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88" y="317066"/>
            <a:ext cx="6448006" cy="62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183E0-9200-F27B-26BE-917690D6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216D3CC-D20C-EE59-5D0C-A6B568F3C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A3C9D7-0559-16C5-1E18-191008945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65CF8-A044-34E2-6566-01A18AEB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1E3E5-7068-C967-190D-6E90A8B6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30C74D2-A7D0-2389-CC23-242CCC0C5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1E0DF34-039D-B781-2180-3FB33702F2D8}"/>
              </a:ext>
            </a:extLst>
          </p:cNvPr>
          <p:cNvSpPr txBox="1"/>
          <p:nvPr/>
        </p:nvSpPr>
        <p:spPr>
          <a:xfrm>
            <a:off x="280661" y="2588470"/>
            <a:ext cx="3401877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</a:rPr>
              <a:t>Visualization of the Process – </a:t>
            </a:r>
          </a:p>
          <a:p>
            <a:pPr algn="l"/>
            <a:r>
              <a:rPr lang="en-US" sz="3600" b="1" dirty="0">
                <a:solidFill>
                  <a:schemeClr val="bg1"/>
                </a:solidFill>
              </a:rPr>
              <a:t>Get ellipse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F6B2677-91E5-7AB6-EEA6-3EA136A7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36" y="354242"/>
            <a:ext cx="6209137" cy="61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3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4FEE565-49B6-9632-620C-1522A8958C75}"/>
              </a:ext>
            </a:extLst>
          </p:cNvPr>
          <p:cNvSpPr txBox="1"/>
          <p:nvPr/>
        </p:nvSpPr>
        <p:spPr>
          <a:xfrm>
            <a:off x="330598" y="2596370"/>
            <a:ext cx="3055925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and Validation accuracy and loss –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External and internal contours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41AEA7A-0987-B4B3-6E8F-B1660B669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62" y="478712"/>
            <a:ext cx="7586474" cy="579364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F7B0D19-60DF-7F32-95D5-BC7A05917776}"/>
              </a:ext>
            </a:extLst>
          </p:cNvPr>
          <p:cNvSpPr txBox="1"/>
          <p:nvPr/>
        </p:nvSpPr>
        <p:spPr>
          <a:xfrm>
            <a:off x="0" y="1079649"/>
            <a:ext cx="305592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Results</a:t>
            </a:r>
            <a:endParaRPr lang="he-IL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2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ED3A4D8-7D8F-C42D-C4A7-36639E5527FC}"/>
              </a:ext>
            </a:extLst>
          </p:cNvPr>
          <p:cNvSpPr txBox="1"/>
          <p:nvPr/>
        </p:nvSpPr>
        <p:spPr>
          <a:xfrm>
            <a:off x="718406" y="795245"/>
            <a:ext cx="2880828" cy="8613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0ECCE93-1E9A-9590-8A73-FFF265F1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31" y="612245"/>
            <a:ext cx="7323132" cy="494065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327855C-550D-C8B4-3FEC-15173D198968}"/>
              </a:ext>
            </a:extLst>
          </p:cNvPr>
          <p:cNvSpPr txBox="1"/>
          <p:nvPr/>
        </p:nvSpPr>
        <p:spPr>
          <a:xfrm>
            <a:off x="243191" y="2714017"/>
            <a:ext cx="3356043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</a:rPr>
              <a:t>IOU  -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(Intersection Over Union)</a:t>
            </a:r>
            <a:endParaRPr lang="he-IL" sz="3600" b="1" dirty="0">
              <a:solidFill>
                <a:schemeClr val="bg1"/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0AEE6E2-DFAF-91DC-4DEF-1682BE9CA836}"/>
              </a:ext>
            </a:extLst>
          </p:cNvPr>
          <p:cNvSpPr txBox="1"/>
          <p:nvPr/>
        </p:nvSpPr>
        <p:spPr>
          <a:xfrm>
            <a:off x="4601043" y="5674466"/>
            <a:ext cx="70896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/>
              <a:t>External contour detection </a:t>
            </a:r>
            <a:r>
              <a:rPr lang="en-US" b="1" dirty="0" err="1"/>
              <a:t>achived</a:t>
            </a:r>
            <a:r>
              <a:rPr lang="en-US" b="1" dirty="0"/>
              <a:t> 0.97 in the IOU.</a:t>
            </a:r>
          </a:p>
          <a:p>
            <a:pPr algn="l"/>
            <a:r>
              <a:rPr lang="en-US" b="1" dirty="0"/>
              <a:t>Internal contour detection </a:t>
            </a:r>
            <a:r>
              <a:rPr lang="en-US" b="1" dirty="0" err="1"/>
              <a:t>achived</a:t>
            </a:r>
            <a:r>
              <a:rPr lang="en-US" b="1" dirty="0"/>
              <a:t> 0.93 in the IOU.  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11153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5E405-A7D6-DBBA-71D4-AC3266D1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606126E-7A86-754D-E250-A57B4B3FC906}"/>
              </a:ext>
            </a:extLst>
          </p:cNvPr>
          <p:cNvSpPr txBox="1"/>
          <p:nvPr/>
        </p:nvSpPr>
        <p:spPr>
          <a:xfrm>
            <a:off x="1156851" y="637762"/>
            <a:ext cx="9888496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 and Future Work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29ED19C-A9EF-A915-218B-2121F8D5C78C}"/>
              </a:ext>
            </a:extLst>
          </p:cNvPr>
          <p:cNvSpPr txBox="1"/>
          <p:nvPr/>
        </p:nvSpPr>
        <p:spPr>
          <a:xfrm>
            <a:off x="990178" y="2332108"/>
            <a:ext cx="9880893" cy="438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Conclusion</a:t>
            </a:r>
            <a:r>
              <a:rPr lang="en-US" sz="2400" dirty="0"/>
              <a:t>: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Developed an AI-driven solution for fatigue failure analysis in 3D printed materials.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Achived</a:t>
            </a:r>
            <a:r>
              <a:rPr lang="en-US" sz="2400" dirty="0"/>
              <a:t> high accuracy: </a:t>
            </a:r>
            <a:r>
              <a:rPr lang="en-US" sz="2400" dirty="0" err="1"/>
              <a:t>IoU</a:t>
            </a:r>
            <a:r>
              <a:rPr lang="en-US" sz="2400" dirty="0"/>
              <a:t> of 0.97 for external contour and 0.93 for internal.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Faster and more reliable than traditional manual methods.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Future Work</a:t>
            </a:r>
            <a:r>
              <a:rPr lang="en-US" sz="2400" dirty="0"/>
              <a:t>: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Extend the model to analyze other materials and failure types.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Explore real-time monitoring during 3D printing processes.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Investigate additional AI models for even better accuracy and speed.</a:t>
            </a:r>
          </a:p>
        </p:txBody>
      </p:sp>
    </p:spTree>
    <p:extLst>
      <p:ext uri="{BB962C8B-B14F-4D97-AF65-F5344CB8AC3E}">
        <p14:creationId xmlns:p14="http://schemas.microsoft.com/office/powerpoint/2010/main" val="237076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9BBEF20-5610-BF8B-8F8D-02D18854E4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4463" b="143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1D36AB4-B4B7-FB71-22EB-3EEB440A8CA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19" name="תיבת טקסט 9">
            <a:extLst>
              <a:ext uri="{FF2B5EF4-FFF2-40B4-BE49-F238E27FC236}">
                <a16:creationId xmlns:a16="http://schemas.microsoft.com/office/drawing/2014/main" id="{162A3D46-F2E4-0D12-63E8-7ED5E5DFF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5497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9850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4139180-EFCB-0DDA-83FD-59E8F9BE76CD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Additive Manufacturing &amp; Fatigue Failure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C4A12B38-12BA-59B2-0B7B-6B3788268097}"/>
              </a:ext>
            </a:extLst>
          </p:cNvPr>
          <p:cNvSpPr txBox="1"/>
          <p:nvPr/>
        </p:nvSpPr>
        <p:spPr>
          <a:xfrm>
            <a:off x="768485" y="1622745"/>
            <a:ext cx="10327145" cy="4378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What is Additive Manufacturing (AM) ? 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3D printing technique used to create parts layer by layer.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Popular in aerospace and automotive for lightweight and complex designs. </a:t>
            </a:r>
            <a:endParaRPr lang="en-US" sz="1600" dirty="0"/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Fatigue Failure in Materials</a:t>
            </a:r>
            <a:r>
              <a:rPr lang="en-US" sz="2400" dirty="0"/>
              <a:t>: 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Repeated stress leads to material failure (cracks, fractures).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Challenges with Traditional Analysis</a:t>
            </a:r>
            <a:r>
              <a:rPr lang="en-US" sz="2400" dirty="0"/>
              <a:t>: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Involves </a:t>
            </a:r>
            <a:r>
              <a:rPr lang="en-US" sz="2000" b="1" dirty="0"/>
              <a:t>manual fractography</a:t>
            </a:r>
            <a:r>
              <a:rPr lang="en-US" sz="2000" dirty="0"/>
              <a:t>, where experts visually examine fracture surfaces.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Time-consuming, prone to human error, and lacks scalability.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Difficult to predict when and where cracks will occur.</a:t>
            </a:r>
          </a:p>
        </p:txBody>
      </p:sp>
    </p:spTree>
    <p:extLst>
      <p:ext uri="{BB962C8B-B14F-4D97-AF65-F5344CB8AC3E}">
        <p14:creationId xmlns:p14="http://schemas.microsoft.com/office/powerpoint/2010/main" val="158990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F1E294-6A06-3A88-278A-7A6CD8558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7118896-ED5A-F1DF-6528-524573D25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107901-53F1-60F4-877F-AF8FE0EE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48039C-6EB7-3701-2042-0E09E0840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D4D5F2-BCAD-F7F3-0971-E0F346F52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6FE46F-D979-BC03-03A4-EFD61AF30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FCA51AE-ECDB-ADD2-2AE1-320B9C9DB6AE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Failure Propagation Phases 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073CCC87-BFD0-CF04-E2C2-69BA8D71E4FC}"/>
              </a:ext>
            </a:extLst>
          </p:cNvPr>
          <p:cNvSpPr txBox="1"/>
          <p:nvPr/>
        </p:nvSpPr>
        <p:spPr>
          <a:xfrm>
            <a:off x="768485" y="1622745"/>
            <a:ext cx="10327145" cy="4378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5483779-38A2-1FB7-B16F-E456C25F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13" y="2585884"/>
            <a:ext cx="3376021" cy="3843893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385E561-C6EA-17DA-6D28-9333829F2399}"/>
              </a:ext>
            </a:extLst>
          </p:cNvPr>
          <p:cNvSpPr txBox="1"/>
          <p:nvPr/>
        </p:nvSpPr>
        <p:spPr>
          <a:xfrm>
            <a:off x="1077316" y="2064539"/>
            <a:ext cx="191668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/>
              <a:t>Initiation Source</a:t>
            </a:r>
            <a:endParaRPr lang="he-IL" b="1" dirty="0"/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578654D3-B9FA-830E-71CB-7DCB0CF86294}"/>
              </a:ext>
            </a:extLst>
          </p:cNvPr>
          <p:cNvSpPr/>
          <p:nvPr/>
        </p:nvSpPr>
        <p:spPr>
          <a:xfrm>
            <a:off x="3816574" y="4139380"/>
            <a:ext cx="835742" cy="5702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918AE0B-14EB-2804-A80F-36F2A3746DB7}"/>
              </a:ext>
            </a:extLst>
          </p:cNvPr>
          <p:cNvSpPr txBox="1"/>
          <p:nvPr/>
        </p:nvSpPr>
        <p:spPr>
          <a:xfrm>
            <a:off x="5163656" y="2064304"/>
            <a:ext cx="2168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Crack propagation</a:t>
            </a:r>
            <a:endParaRPr lang="he-IL" b="1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96325720-4F6F-CD83-3099-EB415EB5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53" y="2764967"/>
            <a:ext cx="3137892" cy="3526085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307627E-DE93-80E9-69A7-53B20B033726}"/>
              </a:ext>
            </a:extLst>
          </p:cNvPr>
          <p:cNvSpPr txBox="1"/>
          <p:nvPr/>
        </p:nvSpPr>
        <p:spPr>
          <a:xfrm>
            <a:off x="9655461" y="2098273"/>
            <a:ext cx="1543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Final Failure</a:t>
            </a:r>
            <a:endParaRPr lang="he-IL" b="1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EF66531E-7D01-CEB5-8B05-1D665041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539" y="2939131"/>
            <a:ext cx="3219508" cy="3236588"/>
          </a:xfrm>
          <a:prstGeom prst="rect">
            <a:avLst/>
          </a:prstGeom>
        </p:spPr>
      </p:pic>
      <p:sp>
        <p:nvSpPr>
          <p:cNvPr id="16" name="חץ: ימינה 15">
            <a:extLst>
              <a:ext uri="{FF2B5EF4-FFF2-40B4-BE49-F238E27FC236}">
                <a16:creationId xmlns:a16="http://schemas.microsoft.com/office/drawing/2014/main" id="{301FDDE9-1ACC-3FAB-013C-8B9EDC36D46B}"/>
              </a:ext>
            </a:extLst>
          </p:cNvPr>
          <p:cNvSpPr/>
          <p:nvPr/>
        </p:nvSpPr>
        <p:spPr>
          <a:xfrm>
            <a:off x="7904246" y="4139380"/>
            <a:ext cx="835742" cy="5702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124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546B1-A527-B797-4F54-CCCBD8CC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038BD8-3794-361B-8A06-3AF4C63C6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57CE7-0A3D-EB63-1A10-E6539A564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41383C-271D-2485-4E3B-F0643B4D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FCDBD0-1850-5A3E-7CC1-540BE0331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A81AA-5AD2-B688-B634-B294DCA23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DD34D85-3C20-374B-BB2D-5D2D86F9426A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Fatigue Failure 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D59D888F-8871-7C8A-85F5-A58FC6F92D8D}"/>
              </a:ext>
            </a:extLst>
          </p:cNvPr>
          <p:cNvSpPr txBox="1"/>
          <p:nvPr/>
        </p:nvSpPr>
        <p:spPr>
          <a:xfrm>
            <a:off x="768485" y="1622745"/>
            <a:ext cx="10327145" cy="4378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Fatigue curves in Grade 23 titanium alloy with surface layer TiO2 and... |  Download Scientific Diagram">
            <a:extLst>
              <a:ext uri="{FF2B5EF4-FFF2-40B4-BE49-F238E27FC236}">
                <a16:creationId xmlns:a16="http://schemas.microsoft.com/office/drawing/2014/main" id="{65D332EF-E9E2-1284-BCE7-FAFB9264B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397" y="1770228"/>
            <a:ext cx="6945436" cy="470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2C2AA9-2624-FC32-D7F3-E82B6F0B0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6D36683-FEAD-46AB-511A-42C0FA011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00CE24-F8EA-646C-2873-7810CDA8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6FD1A6-D5C8-6E15-01F7-24175F04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0C42B7-7D74-9FBB-C62D-DA5F845AC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007123-7AB6-4EFD-43EA-2B897245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183C29-2D58-09CC-C069-510D2F2FE80F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3EB3B22A-23BC-7600-C43B-F3B8AB22CB32}"/>
              </a:ext>
            </a:extLst>
          </p:cNvPr>
          <p:cNvSpPr txBox="1"/>
          <p:nvPr/>
        </p:nvSpPr>
        <p:spPr>
          <a:xfrm>
            <a:off x="768485" y="1622745"/>
            <a:ext cx="10327145" cy="4378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B5D0630-345E-9625-BA2E-FBF5EE81695A}"/>
              </a:ext>
            </a:extLst>
          </p:cNvPr>
          <p:cNvSpPr txBox="1"/>
          <p:nvPr/>
        </p:nvSpPr>
        <p:spPr>
          <a:xfrm>
            <a:off x="885405" y="732505"/>
            <a:ext cx="10327145" cy="4378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dataset utilized in this research comprises 63 Scanning Electron Microscope (SEM) images of Ti-6Al-4V alloy fatigue specimens.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dataset is organized into three categories based on the print quality recommended by the manufacturer: P1, P2, P3 …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Included of duplicated images for certain specimens from lower and upper surfaces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33EF4D-6D88-ACBF-77CC-9512A6B3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0" y="3171013"/>
            <a:ext cx="5412800" cy="349232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8E8D5A-98E2-F8BE-4AC3-9F2F4CFB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72" y="3281958"/>
            <a:ext cx="42862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4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AE01820-D450-EBEB-F0C7-3FD64DBB19B2}"/>
              </a:ext>
            </a:extLst>
          </p:cNvPr>
          <p:cNvSpPr txBox="1"/>
          <p:nvPr/>
        </p:nvSpPr>
        <p:spPr>
          <a:xfrm>
            <a:off x="1371599" y="294538"/>
            <a:ext cx="9895951" cy="97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 and Image Processing Approach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B4DCD67-120E-BC24-538C-29E3F9CDF384}"/>
              </a:ext>
            </a:extLst>
          </p:cNvPr>
          <p:cNvSpPr txBox="1"/>
          <p:nvPr/>
        </p:nvSpPr>
        <p:spPr>
          <a:xfrm>
            <a:off x="820246" y="1949933"/>
            <a:ext cx="10551504" cy="4884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algn="l" rtl="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Our solution: 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  Combine image processing techniques and AI to analyze fatigue failure in 3D printed materials.</a:t>
            </a:r>
            <a:endParaRPr lang="en-US" sz="2400" dirty="0"/>
          </a:p>
          <a:p>
            <a:pPr marL="114300" algn="l" rtl="0">
              <a:lnSpc>
                <a:spcPct val="90000"/>
              </a:lnSpc>
              <a:spcAft>
                <a:spcPts val="600"/>
              </a:spcAft>
            </a:pPr>
            <a:endParaRPr lang="en-US" sz="2400" b="1" dirty="0"/>
          </a:p>
          <a:p>
            <a:pPr marL="114300" algn="l" rtl="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Key steps</a:t>
            </a:r>
            <a:r>
              <a:rPr lang="en-US" sz="2400" b="1" dirty="0"/>
              <a:t>:</a:t>
            </a:r>
            <a:br>
              <a:rPr lang="en-US" sz="1700" dirty="0"/>
            </a:br>
            <a:r>
              <a:rPr lang="en-US" sz="2000" b="1" dirty="0"/>
              <a:t>Image </a:t>
            </a:r>
            <a:r>
              <a:rPr lang="en-US" sz="2000" b="1" dirty="0" err="1"/>
              <a:t>Proccesing</a:t>
            </a:r>
            <a:r>
              <a:rPr lang="en-US" sz="2000" dirty="0"/>
              <a:t>:</a:t>
            </a:r>
            <a:endParaRPr lang="en-US" sz="1700" dirty="0"/>
          </a:p>
          <a:p>
            <a:pPr marL="4572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Use </a:t>
            </a:r>
            <a:r>
              <a:rPr lang="en-US" sz="1700" dirty="0" err="1"/>
              <a:t>sobel</a:t>
            </a:r>
            <a:r>
              <a:rPr lang="en-US" sz="1700" dirty="0"/>
              <a:t> operator to detect edges for generate heatmaps for identifying critical features (crack </a:t>
            </a:r>
            <a:r>
              <a:rPr lang="en-US" sz="1700" dirty="0" err="1"/>
              <a:t>ares</a:t>
            </a:r>
            <a:r>
              <a:rPr lang="en-US" sz="1700" dirty="0"/>
              <a:t>).</a:t>
            </a:r>
          </a:p>
          <a:p>
            <a:pPr marL="114300" algn="l" rtl="0">
              <a:lnSpc>
                <a:spcPct val="90000"/>
              </a:lnSpc>
              <a:spcAft>
                <a:spcPts val="600"/>
              </a:spcAft>
            </a:pPr>
            <a:br>
              <a:rPr lang="en-US" sz="1700" dirty="0"/>
            </a:br>
            <a:r>
              <a:rPr lang="en-US" sz="2000" b="1" dirty="0" err="1"/>
              <a:t>Preproccesing</a:t>
            </a:r>
            <a:r>
              <a:rPr lang="en-US" sz="2000" b="1" dirty="0"/>
              <a:t>: </a:t>
            </a:r>
          </a:p>
          <a:p>
            <a:pPr marL="400050" indent="-28575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resize and clean Scanning Electron Microscope (SEM) images for </a:t>
            </a:r>
            <a:r>
              <a:rPr lang="en-US" sz="1700" dirty="0" err="1"/>
              <a:t>uniforn</a:t>
            </a:r>
            <a:r>
              <a:rPr lang="en-US" sz="1700" dirty="0"/>
              <a:t> analysis.</a:t>
            </a:r>
          </a:p>
          <a:p>
            <a:pPr marL="400050" indent="-28575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114300" algn="l" rtl="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AI (</a:t>
            </a:r>
            <a:r>
              <a:rPr lang="en-US" sz="2000" b="1" dirty="0" err="1"/>
              <a:t>Unet</a:t>
            </a:r>
            <a:r>
              <a:rPr lang="en-US" sz="2000" b="1" dirty="0"/>
              <a:t> model):</a:t>
            </a:r>
          </a:p>
          <a:p>
            <a:pPr marL="4572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Apply </a:t>
            </a:r>
            <a:r>
              <a:rPr lang="en-US" sz="1600" b="1" dirty="0" err="1"/>
              <a:t>UNet</a:t>
            </a:r>
            <a:r>
              <a:rPr lang="en-US" sz="1600" b="1" dirty="0"/>
              <a:t> architecture</a:t>
            </a:r>
            <a:r>
              <a:rPr lang="en-US" sz="1600" dirty="0"/>
              <a:t> for image segmentation.</a:t>
            </a:r>
          </a:p>
          <a:p>
            <a:pPr marL="4572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Detect external contours (whole surface) and internal contours (crack propagation) in fracture surfaces.</a:t>
            </a:r>
            <a:br>
              <a:rPr lang="en-US" sz="1700" dirty="0"/>
            </a:br>
            <a:r>
              <a:rPr lang="en-US" sz="1700" dirty="0"/>
              <a:t>		</a:t>
            </a:r>
            <a:br>
              <a:rPr lang="en-US" sz="1700" dirty="0"/>
            </a:br>
            <a:endParaRPr lang="en-US" sz="17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29155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F8B4C-4B68-28CD-C47C-CDBF7040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9936C4-CFA4-4513-40F9-71F2D5E19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8C10C8-7EE8-8474-6732-E7BDB905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B1384B-681F-B252-CF2B-96CAD6DF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E3D242-BF95-F9D9-1442-43ECEE8AE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C9B74A5-A0FC-3DD0-2F52-E5E93082A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B44892C-E7EB-0270-0C01-38446D5030A1}"/>
              </a:ext>
            </a:extLst>
          </p:cNvPr>
          <p:cNvSpPr txBox="1"/>
          <p:nvPr/>
        </p:nvSpPr>
        <p:spPr>
          <a:xfrm>
            <a:off x="280661" y="2796289"/>
            <a:ext cx="323102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Proposed approach - </a:t>
            </a:r>
            <a:endParaRPr lang="en-US" sz="3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U-Net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22199DC-C259-8601-4D8B-EDBEBDC7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46" y="1595336"/>
            <a:ext cx="7253051" cy="42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5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0744269-2C40-7D48-7D45-77F2B900B042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of the Process</a:t>
            </a:r>
          </a:p>
        </p:txBody>
      </p:sp>
      <p:pic>
        <p:nvPicPr>
          <p:cNvPr id="9" name="תמונה 8" descr="תמונה שמכילה צילום מסך, עיגול, טקסט&#10;&#10;התיאור נוצר באופן אוטומטי">
            <a:extLst>
              <a:ext uri="{FF2B5EF4-FFF2-40B4-BE49-F238E27FC236}">
                <a16:creationId xmlns:a16="http://schemas.microsoft.com/office/drawing/2014/main" id="{55768CA8-6289-3FC5-6B78-739FCF7CD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80" y="1695579"/>
            <a:ext cx="854237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1183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</TotalTime>
  <Words>499</Words>
  <Application>Microsoft Office PowerPoint</Application>
  <PresentationFormat>מסך רחב</PresentationFormat>
  <Paragraphs>71</Paragraphs>
  <Slides>16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17" baseType="lpstr"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אביחי מזין</dc:creator>
  <cp:lastModifiedBy>אביחי מזין</cp:lastModifiedBy>
  <cp:revision>9</cp:revision>
  <dcterms:created xsi:type="dcterms:W3CDTF">2024-10-18T10:55:58Z</dcterms:created>
  <dcterms:modified xsi:type="dcterms:W3CDTF">2024-10-20T20:16:05Z</dcterms:modified>
</cp:coreProperties>
</file>